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531F4-7C7C-4128-BBF2-41C9C829CA8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F0FBEF5-4A2F-4680-80F8-4C5E33DA812A}" type="pres">
      <dgm:prSet presAssocID="{A8B531F4-7C7C-4128-BBF2-41C9C829CA8F}" presName="Name0" presStyleCnt="0">
        <dgm:presLayoutVars>
          <dgm:dir/>
          <dgm:resizeHandles val="exact"/>
        </dgm:presLayoutVars>
      </dgm:prSet>
      <dgm:spPr/>
    </dgm:pt>
  </dgm:ptLst>
  <dgm:cxnLst>
    <dgm:cxn modelId="{56CF70BB-0E84-4779-9141-09125B3E4313}" type="presOf" srcId="{A8B531F4-7C7C-4128-BBF2-41C9C829CA8F}" destId="{6F0FBEF5-4A2F-4680-80F8-4C5E33DA812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6186E-0EBC-46D2-A49B-66CA0586C093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FBC41FD-DDBF-4DC1-8325-E20BF070783B}">
      <dgm:prSet phldrT="[Texto]" custT="1"/>
      <dgm:spPr/>
      <dgm:t>
        <a:bodyPr/>
        <a:lstStyle/>
        <a:p>
          <a:r>
            <a:rPr lang="pt-BR" sz="2800" dirty="0" smtClean="0"/>
            <a:t>Música Medieval</a:t>
          </a:r>
        </a:p>
        <a:p>
          <a:r>
            <a:rPr lang="pt-BR" sz="1600" dirty="0" smtClean="0"/>
            <a:t>(? – 1450)</a:t>
          </a:r>
          <a:endParaRPr lang="pt-BR" sz="1600" dirty="0"/>
        </a:p>
      </dgm:t>
    </dgm:pt>
    <dgm:pt modelId="{C39A3C93-2812-4607-A8C8-4350B863691B}" type="parTrans" cxnId="{F5A5F3AC-B4A4-4280-ADBF-E99FC88E7A1E}">
      <dgm:prSet/>
      <dgm:spPr/>
      <dgm:t>
        <a:bodyPr/>
        <a:lstStyle/>
        <a:p>
          <a:endParaRPr lang="pt-BR"/>
        </a:p>
      </dgm:t>
    </dgm:pt>
    <dgm:pt modelId="{DA60ECAE-545C-4366-A596-75E14009AFDA}" type="sibTrans" cxnId="{F5A5F3AC-B4A4-4280-ADBF-E99FC88E7A1E}">
      <dgm:prSet/>
      <dgm:spPr/>
      <dgm:t>
        <a:bodyPr/>
        <a:lstStyle/>
        <a:p>
          <a:endParaRPr lang="pt-BR"/>
        </a:p>
      </dgm:t>
    </dgm:pt>
    <dgm:pt modelId="{75EC9A73-CF36-4837-B6CF-443813A3CB8C}">
      <dgm:prSet phldrT="[Texto]" custT="1"/>
      <dgm:spPr/>
      <dgm:t>
        <a:bodyPr/>
        <a:lstStyle/>
        <a:p>
          <a:r>
            <a:rPr lang="pt-BR" sz="2800" dirty="0" smtClean="0"/>
            <a:t>Música Renascentista</a:t>
          </a:r>
        </a:p>
        <a:p>
          <a:r>
            <a:rPr lang="pt-BR" sz="1600" dirty="0" smtClean="0"/>
            <a:t>(1450-1600)</a:t>
          </a:r>
          <a:endParaRPr lang="pt-BR" sz="1600" dirty="0"/>
        </a:p>
      </dgm:t>
    </dgm:pt>
    <dgm:pt modelId="{B9916F3F-E37E-4DED-BE88-A0F3FF1B62B0}" type="parTrans" cxnId="{538C3937-761D-46B2-AE9A-EE8910637C81}">
      <dgm:prSet/>
      <dgm:spPr/>
      <dgm:t>
        <a:bodyPr/>
        <a:lstStyle/>
        <a:p>
          <a:endParaRPr lang="pt-BR"/>
        </a:p>
      </dgm:t>
    </dgm:pt>
    <dgm:pt modelId="{30A8E20C-AE87-481F-B820-A7E8687BFB78}" type="sibTrans" cxnId="{538C3937-761D-46B2-AE9A-EE8910637C81}">
      <dgm:prSet/>
      <dgm:spPr/>
      <dgm:t>
        <a:bodyPr/>
        <a:lstStyle/>
        <a:p>
          <a:endParaRPr lang="pt-BR"/>
        </a:p>
      </dgm:t>
    </dgm:pt>
    <dgm:pt modelId="{1F5F0078-2967-4089-B8BD-E5F42BA8A6AD}">
      <dgm:prSet phldrT="[Texto]" custT="1"/>
      <dgm:spPr/>
      <dgm:t>
        <a:bodyPr/>
        <a:lstStyle/>
        <a:p>
          <a:r>
            <a:rPr lang="pt-BR" sz="3100" dirty="0" smtClean="0"/>
            <a:t>Música Barroca</a:t>
          </a:r>
        </a:p>
        <a:p>
          <a:r>
            <a:rPr lang="pt-BR" sz="1600" dirty="0" smtClean="0"/>
            <a:t>(1600-1750)</a:t>
          </a:r>
          <a:endParaRPr lang="pt-BR" sz="1600" dirty="0"/>
        </a:p>
      </dgm:t>
    </dgm:pt>
    <dgm:pt modelId="{68C287FE-C620-44CE-A0BD-D3B15E7616A2}" type="parTrans" cxnId="{6A34C5D8-E44D-4E21-93A5-D6B62720F171}">
      <dgm:prSet/>
      <dgm:spPr/>
      <dgm:t>
        <a:bodyPr/>
        <a:lstStyle/>
        <a:p>
          <a:endParaRPr lang="pt-BR"/>
        </a:p>
      </dgm:t>
    </dgm:pt>
    <dgm:pt modelId="{99533548-01BF-45E9-B7A4-D04147889E65}" type="sibTrans" cxnId="{6A34C5D8-E44D-4E21-93A5-D6B62720F171}">
      <dgm:prSet/>
      <dgm:spPr/>
      <dgm:t>
        <a:bodyPr/>
        <a:lstStyle/>
        <a:p>
          <a:endParaRPr lang="pt-BR"/>
        </a:p>
      </dgm:t>
    </dgm:pt>
    <dgm:pt modelId="{68AE439C-ED63-4897-A117-BC81D180CD39}" type="pres">
      <dgm:prSet presAssocID="{F1B6186E-0EBC-46D2-A49B-66CA0586C0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A23D2B-B248-48B0-8331-3D720C07D284}" type="pres">
      <dgm:prSet presAssocID="{4FBC41FD-DDBF-4DC1-8325-E20BF070783B}" presName="parTxOnly" presStyleLbl="node1" presStyleIdx="0" presStyleCnt="3" custLinFactNeighborY="-80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E789CE-D3DF-46DE-B4C6-32C2503695EF}" type="pres">
      <dgm:prSet presAssocID="{DA60ECAE-545C-4366-A596-75E14009AFDA}" presName="parTxOnlySpace" presStyleCnt="0"/>
      <dgm:spPr/>
    </dgm:pt>
    <dgm:pt modelId="{6B4E4476-C7E9-45AA-90B5-A7EC1DCDCA59}" type="pres">
      <dgm:prSet presAssocID="{75EC9A73-CF36-4837-B6CF-443813A3CB8C}" presName="parTxOnly" presStyleLbl="node1" presStyleIdx="1" presStyleCnt="3" custLinFactNeighborY="-80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CE2B5-67A0-40D9-B4AE-9529CE6AB08B}" type="pres">
      <dgm:prSet presAssocID="{30A8E20C-AE87-481F-B820-A7E8687BFB78}" presName="parTxOnlySpace" presStyleCnt="0"/>
      <dgm:spPr/>
    </dgm:pt>
    <dgm:pt modelId="{C3149D81-EC74-48E6-B22F-540C09DAB9CD}" type="pres">
      <dgm:prSet presAssocID="{1F5F0078-2967-4089-B8BD-E5F42BA8A6AD}" presName="parTxOnly" presStyleLbl="node1" presStyleIdx="2" presStyleCnt="3" custLinFactNeighborY="-80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8C3937-761D-46B2-AE9A-EE8910637C81}" srcId="{F1B6186E-0EBC-46D2-A49B-66CA0586C093}" destId="{75EC9A73-CF36-4837-B6CF-443813A3CB8C}" srcOrd="1" destOrd="0" parTransId="{B9916F3F-E37E-4DED-BE88-A0F3FF1B62B0}" sibTransId="{30A8E20C-AE87-481F-B820-A7E8687BFB78}"/>
    <dgm:cxn modelId="{855E376F-1D1B-4759-8789-E729B70E0A96}" type="presOf" srcId="{F1B6186E-0EBC-46D2-A49B-66CA0586C093}" destId="{68AE439C-ED63-4897-A117-BC81D180CD39}" srcOrd="0" destOrd="0" presId="urn:microsoft.com/office/officeart/2005/8/layout/chevron1"/>
    <dgm:cxn modelId="{F5A5F3AC-B4A4-4280-ADBF-E99FC88E7A1E}" srcId="{F1B6186E-0EBC-46D2-A49B-66CA0586C093}" destId="{4FBC41FD-DDBF-4DC1-8325-E20BF070783B}" srcOrd="0" destOrd="0" parTransId="{C39A3C93-2812-4607-A8C8-4350B863691B}" sibTransId="{DA60ECAE-545C-4366-A596-75E14009AFDA}"/>
    <dgm:cxn modelId="{6A34C5D8-E44D-4E21-93A5-D6B62720F171}" srcId="{F1B6186E-0EBC-46D2-A49B-66CA0586C093}" destId="{1F5F0078-2967-4089-B8BD-E5F42BA8A6AD}" srcOrd="2" destOrd="0" parTransId="{68C287FE-C620-44CE-A0BD-D3B15E7616A2}" sibTransId="{99533548-01BF-45E9-B7A4-D04147889E65}"/>
    <dgm:cxn modelId="{39A5E049-1C55-4DD6-8FD3-8407BC811566}" type="presOf" srcId="{4FBC41FD-DDBF-4DC1-8325-E20BF070783B}" destId="{7BA23D2B-B248-48B0-8331-3D720C07D284}" srcOrd="0" destOrd="0" presId="urn:microsoft.com/office/officeart/2005/8/layout/chevron1"/>
    <dgm:cxn modelId="{16523D04-9FCC-4031-8BE0-E8576780206D}" type="presOf" srcId="{75EC9A73-CF36-4837-B6CF-443813A3CB8C}" destId="{6B4E4476-C7E9-45AA-90B5-A7EC1DCDCA59}" srcOrd="0" destOrd="0" presId="urn:microsoft.com/office/officeart/2005/8/layout/chevron1"/>
    <dgm:cxn modelId="{3CC75C31-C7BA-4760-AB86-3434751CDC00}" type="presOf" srcId="{1F5F0078-2967-4089-B8BD-E5F42BA8A6AD}" destId="{C3149D81-EC74-48E6-B22F-540C09DAB9CD}" srcOrd="0" destOrd="0" presId="urn:microsoft.com/office/officeart/2005/8/layout/chevron1"/>
    <dgm:cxn modelId="{83069D2C-5045-40B6-9E7C-A37787679D2F}" type="presParOf" srcId="{68AE439C-ED63-4897-A117-BC81D180CD39}" destId="{7BA23D2B-B248-48B0-8331-3D720C07D284}" srcOrd="0" destOrd="0" presId="urn:microsoft.com/office/officeart/2005/8/layout/chevron1"/>
    <dgm:cxn modelId="{E6B51C1D-1D37-4379-BC8A-3FBFCF07CC90}" type="presParOf" srcId="{68AE439C-ED63-4897-A117-BC81D180CD39}" destId="{33E789CE-D3DF-46DE-B4C6-32C2503695EF}" srcOrd="1" destOrd="0" presId="urn:microsoft.com/office/officeart/2005/8/layout/chevron1"/>
    <dgm:cxn modelId="{BAFF68DB-8613-4458-BA7D-8F30BBBC8A16}" type="presParOf" srcId="{68AE439C-ED63-4897-A117-BC81D180CD39}" destId="{6B4E4476-C7E9-45AA-90B5-A7EC1DCDCA59}" srcOrd="2" destOrd="0" presId="urn:microsoft.com/office/officeart/2005/8/layout/chevron1"/>
    <dgm:cxn modelId="{430E0547-E51A-4F1E-9239-1F32179AC10B}" type="presParOf" srcId="{68AE439C-ED63-4897-A117-BC81D180CD39}" destId="{97CCE2B5-67A0-40D9-B4AE-9529CE6AB08B}" srcOrd="3" destOrd="0" presId="urn:microsoft.com/office/officeart/2005/8/layout/chevron1"/>
    <dgm:cxn modelId="{FB877F65-1F1A-4482-B7EE-919B4251C8F4}" type="presParOf" srcId="{68AE439C-ED63-4897-A117-BC81D180CD39}" destId="{C3149D81-EC74-48E6-B22F-540C09DAB9C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23D2B-B248-48B0-8331-3D720C07D284}">
      <dsp:nvSpPr>
        <dsp:cNvPr id="0" name=""/>
        <dsp:cNvSpPr/>
      </dsp:nvSpPr>
      <dsp:spPr>
        <a:xfrm>
          <a:off x="3033" y="773427"/>
          <a:ext cx="3695605" cy="14782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Música Medieval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(? – 1450)</a:t>
          </a:r>
          <a:endParaRPr lang="pt-BR" sz="1600" kern="1200" dirty="0"/>
        </a:p>
      </dsp:txBody>
      <dsp:txXfrm>
        <a:off x="742154" y="773427"/>
        <a:ext cx="2217363" cy="1478242"/>
      </dsp:txXfrm>
    </dsp:sp>
    <dsp:sp modelId="{6B4E4476-C7E9-45AA-90B5-A7EC1DCDCA59}">
      <dsp:nvSpPr>
        <dsp:cNvPr id="0" name=""/>
        <dsp:cNvSpPr/>
      </dsp:nvSpPr>
      <dsp:spPr>
        <a:xfrm>
          <a:off x="3329078" y="773427"/>
          <a:ext cx="3695605" cy="14782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Música Renascentista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(1450-1600)</a:t>
          </a:r>
          <a:endParaRPr lang="pt-BR" sz="1600" kern="1200" dirty="0"/>
        </a:p>
      </dsp:txBody>
      <dsp:txXfrm>
        <a:off x="4068199" y="773427"/>
        <a:ext cx="2217363" cy="1478242"/>
      </dsp:txXfrm>
    </dsp:sp>
    <dsp:sp modelId="{C3149D81-EC74-48E6-B22F-540C09DAB9CD}">
      <dsp:nvSpPr>
        <dsp:cNvPr id="0" name=""/>
        <dsp:cNvSpPr/>
      </dsp:nvSpPr>
      <dsp:spPr>
        <a:xfrm>
          <a:off x="6655123" y="773427"/>
          <a:ext cx="3695605" cy="14782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Música Barroca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(1600-1750)</a:t>
          </a:r>
          <a:endParaRPr lang="pt-BR" sz="1600" kern="1200" dirty="0"/>
        </a:p>
      </dsp:txBody>
      <dsp:txXfrm>
        <a:off x="7394244" y="773427"/>
        <a:ext cx="2217363" cy="1478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4889-3428-4A43-8D20-332510A5CA8C}" type="datetimeFigureOut">
              <a:rPr lang="pt-BR" smtClean="0"/>
              <a:t>29/07/2017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426AF-D964-4537-8895-B7ED6B0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26AF-D964-4537-8895-B7ED6B0384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05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Episèmes</a:t>
            </a:r>
            <a:r>
              <a:rPr lang="pt-BR" dirty="0" smtClean="0"/>
              <a:t> – </a:t>
            </a:r>
            <a:r>
              <a:rPr lang="pt-BR" dirty="0" err="1" smtClean="0"/>
              <a:t>Underline</a:t>
            </a:r>
            <a:r>
              <a:rPr lang="pt-BR" dirty="0" smtClean="0"/>
              <a:t> do lado das notas longas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426AF-D964-4537-8895-B7ED6B0384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0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 Notação Musical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5696075"/>
            <a:ext cx="9440034" cy="1049867"/>
          </a:xfrm>
        </p:spPr>
        <p:txBody>
          <a:bodyPr/>
          <a:lstStyle/>
          <a:p>
            <a:r>
              <a:rPr lang="pt-BR" dirty="0" smtClean="0"/>
              <a:t>Hugo </a:t>
            </a:r>
            <a:r>
              <a:rPr lang="pt-BR" dirty="0" err="1" smtClean="0"/>
              <a:t>Yasha</a:t>
            </a:r>
            <a:endParaRPr lang="pt-BR" dirty="0" smtClean="0"/>
          </a:p>
          <a:p>
            <a:r>
              <a:rPr lang="pt-BR" dirty="0" smtClean="0"/>
              <a:t>www.hugoyasha.com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notas musicais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35586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 err="1" smtClean="0"/>
              <a:t>Odon</a:t>
            </a:r>
            <a:r>
              <a:rPr lang="pt-BR" sz="2800" dirty="0" smtClean="0"/>
              <a:t> de </a:t>
            </a:r>
            <a:r>
              <a:rPr lang="pt-BR" sz="2800" dirty="0" err="1" smtClean="0"/>
              <a:t>Cluny</a:t>
            </a:r>
            <a:r>
              <a:rPr lang="pt-BR" sz="2800" dirty="0" smtClean="0"/>
              <a:t>: </a:t>
            </a:r>
          </a:p>
          <a:p>
            <a:pPr marL="36900" indent="0" algn="ctr">
              <a:buNone/>
            </a:pPr>
            <a:r>
              <a:rPr lang="pt-BR" sz="2800" dirty="0" smtClean="0"/>
              <a:t>A B C D E F G</a:t>
            </a:r>
            <a:endParaRPr lang="pt-BR" sz="2800" dirty="0"/>
          </a:p>
          <a:p>
            <a:r>
              <a:rPr lang="pt-BR" sz="2800" dirty="0" smtClean="0"/>
              <a:t>Guido d’</a:t>
            </a:r>
            <a:r>
              <a:rPr lang="pt-BR" sz="2800" dirty="0" err="1" smtClean="0"/>
              <a:t>Arezzo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UT</a:t>
            </a:r>
            <a:r>
              <a:rPr lang="pt-BR" sz="2800" dirty="0"/>
              <a:t> </a:t>
            </a:r>
            <a:r>
              <a:rPr lang="pt-BR" sz="2800" dirty="0" err="1"/>
              <a:t>queant</a:t>
            </a:r>
            <a:r>
              <a:rPr lang="pt-BR" sz="2800" dirty="0"/>
              <a:t> </a:t>
            </a:r>
            <a:r>
              <a:rPr lang="pt-BR" sz="2800" dirty="0" err="1"/>
              <a:t>laxis</a:t>
            </a:r>
            <a:r>
              <a:rPr lang="pt-BR" sz="2800" dirty="0"/>
              <a:t>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RE</a:t>
            </a:r>
            <a:r>
              <a:rPr lang="pt-BR" sz="2800" dirty="0" err="1" smtClean="0"/>
              <a:t>sonare</a:t>
            </a:r>
            <a:r>
              <a:rPr lang="pt-BR" sz="2800" dirty="0" smtClean="0"/>
              <a:t> </a:t>
            </a:r>
            <a:r>
              <a:rPr lang="pt-BR" sz="2800" dirty="0" err="1"/>
              <a:t>fibris</a:t>
            </a:r>
            <a:r>
              <a:rPr lang="pt-BR" sz="2800" dirty="0"/>
              <a:t>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MI</a:t>
            </a:r>
            <a:r>
              <a:rPr lang="pt-BR" sz="2800" dirty="0" err="1" smtClean="0"/>
              <a:t>ra</a:t>
            </a:r>
            <a:r>
              <a:rPr lang="pt-BR" sz="2800" dirty="0" smtClean="0"/>
              <a:t> </a:t>
            </a:r>
            <a:r>
              <a:rPr lang="pt-BR" sz="2800" dirty="0" err="1"/>
              <a:t>gestorum</a:t>
            </a:r>
            <a:r>
              <a:rPr lang="pt-BR" sz="2800" dirty="0"/>
              <a:t>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FA</a:t>
            </a:r>
            <a:r>
              <a:rPr lang="pt-BR" sz="2800" dirty="0" err="1" smtClean="0"/>
              <a:t>muli</a:t>
            </a:r>
            <a:r>
              <a:rPr lang="pt-BR" sz="2800" dirty="0" smtClean="0"/>
              <a:t> </a:t>
            </a:r>
            <a:r>
              <a:rPr lang="pt-BR" sz="2800" dirty="0" err="1"/>
              <a:t>tuorum</a:t>
            </a:r>
            <a:r>
              <a:rPr lang="pt-BR" sz="2800" dirty="0"/>
              <a:t>,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SOL</a:t>
            </a:r>
            <a:r>
              <a:rPr lang="pt-BR" sz="2800" dirty="0" err="1" smtClean="0"/>
              <a:t>ve</a:t>
            </a:r>
            <a:r>
              <a:rPr lang="pt-BR" sz="2800" dirty="0" smtClean="0"/>
              <a:t> </a:t>
            </a:r>
            <a:r>
              <a:rPr lang="pt-BR" sz="2800" dirty="0" err="1"/>
              <a:t>polluti</a:t>
            </a:r>
            <a:r>
              <a:rPr lang="pt-BR" sz="2800" dirty="0"/>
              <a:t>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LA</a:t>
            </a:r>
            <a:r>
              <a:rPr lang="pt-BR" sz="2800" dirty="0" err="1" smtClean="0"/>
              <a:t>bii</a:t>
            </a:r>
            <a:r>
              <a:rPr lang="pt-BR" sz="2800" dirty="0" smtClean="0"/>
              <a:t> </a:t>
            </a:r>
            <a:r>
              <a:rPr lang="pt-BR" sz="2800" dirty="0" err="1"/>
              <a:t>reatum</a:t>
            </a:r>
            <a:r>
              <a:rPr lang="pt-BR" sz="2800" dirty="0"/>
              <a:t>,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800" b="1" dirty="0" err="1" smtClean="0">
                <a:solidFill>
                  <a:srgbClr val="FF0000"/>
                </a:solidFill>
              </a:rPr>
              <a:t>S</a:t>
            </a:r>
            <a:r>
              <a:rPr lang="pt-BR" sz="2800" dirty="0" err="1" smtClean="0"/>
              <a:t>ancte</a:t>
            </a:r>
            <a:r>
              <a:rPr lang="pt-BR" sz="2800" dirty="0" smtClean="0"/>
              <a:t> </a:t>
            </a:r>
            <a:r>
              <a:rPr lang="pt-BR" sz="2800" b="1" dirty="0" err="1">
                <a:solidFill>
                  <a:srgbClr val="FF0000"/>
                </a:solidFill>
              </a:rPr>
              <a:t>I</a:t>
            </a:r>
            <a:r>
              <a:rPr lang="pt-BR" sz="2800" dirty="0" err="1"/>
              <a:t>ohannes</a:t>
            </a:r>
            <a:r>
              <a:rPr lang="pt-BR" sz="2800" dirty="0"/>
              <a:t> </a:t>
            </a:r>
            <a:endParaRPr lang="pt-BR" sz="2800" dirty="0" smtClean="0"/>
          </a:p>
          <a:p>
            <a:pPr marL="36900" indent="0" algn="ctr">
              <a:buNone/>
            </a:pPr>
            <a:r>
              <a:rPr lang="pt-BR" sz="2600" dirty="0" smtClean="0"/>
              <a:t>Tradução</a:t>
            </a:r>
            <a:r>
              <a:rPr lang="pt-BR" sz="2600" dirty="0"/>
              <a:t>: Para que os servos possam, com suas vozes soltas, ressoar as maravilhas de vossos atos, limpa a culpa do lábio manchado, ó São João!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66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Notação de </a:t>
            </a:r>
            <a:r>
              <a:rPr lang="pt-BR" dirty="0" err="1" smtClean="0"/>
              <a:t>Neumas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13795" y="1732449"/>
            <a:ext cx="5429855" cy="405875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Lembrar os cantores da melodia;</a:t>
            </a:r>
          </a:p>
          <a:p>
            <a:r>
              <a:rPr lang="pt-BR" sz="2800" dirty="0" smtClean="0"/>
              <a:t>Introdução da linha horizontal no fim do século X;</a:t>
            </a:r>
          </a:p>
          <a:p>
            <a:r>
              <a:rPr lang="pt-BR" sz="2800" dirty="0" smtClean="0"/>
              <a:t>Em 1025 Guido d’</a:t>
            </a:r>
            <a:r>
              <a:rPr lang="pt-BR" sz="2800" dirty="0" err="1" smtClean="0"/>
              <a:t>Arezzo</a:t>
            </a:r>
            <a:r>
              <a:rPr lang="pt-BR" sz="2800" dirty="0" smtClean="0"/>
              <a:t> evoca a importância das linhas e acrescenta as </a:t>
            </a:r>
            <a:r>
              <a:rPr lang="pt-BR" sz="2800" i="1" dirty="0" err="1" smtClean="0"/>
              <a:t>clavis</a:t>
            </a:r>
            <a:r>
              <a:rPr lang="pt-BR" sz="2800" i="1" dirty="0" smtClean="0"/>
              <a:t>;</a:t>
            </a:r>
          </a:p>
          <a:p>
            <a:endParaRPr lang="pt-BR" sz="2800" dirty="0"/>
          </a:p>
        </p:txBody>
      </p:sp>
      <p:pic>
        <p:nvPicPr>
          <p:cNvPr id="8196" name="Picture 4" descr="http://musicabrasilis.org.br/sites/default/files/exemplo_17_flav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39" y="1580050"/>
            <a:ext cx="4845050" cy="44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Tabela de neum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1"/>
          <a:stretch/>
        </p:blipFill>
        <p:spPr bwMode="auto">
          <a:xfrm>
            <a:off x="2576044" y="847165"/>
            <a:ext cx="3044827" cy="51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68989" y="2645533"/>
            <a:ext cx="3617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Tabela de </a:t>
            </a:r>
            <a:r>
              <a:rPr lang="pt-BR" sz="2400" dirty="0" err="1" smtClean="0"/>
              <a:t>neumas</a:t>
            </a:r>
            <a:r>
              <a:rPr lang="pt-BR" sz="2400" dirty="0" smtClean="0"/>
              <a:t> e suas respectivas traduções (aproximadas) na notação rítmica atual.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8032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9860" y="1234607"/>
            <a:ext cx="4786872" cy="3144709"/>
          </a:xfrm>
        </p:spPr>
      </p:pic>
      <p:sp>
        <p:nvSpPr>
          <p:cNvPr id="5" name="CaixaDeTexto 4"/>
          <p:cNvSpPr txBox="1"/>
          <p:nvPr/>
        </p:nvSpPr>
        <p:spPr>
          <a:xfrm>
            <a:off x="2860400" y="4594469"/>
            <a:ext cx="21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das Claves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66003" y="5899224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Notação com utilização dos </a:t>
            </a:r>
            <a:r>
              <a:rPr lang="pt-BR" dirty="0" err="1" smtClean="0"/>
              <a:t>neumas</a:t>
            </a:r>
            <a:r>
              <a:rPr lang="pt-BR" dirty="0" smtClean="0"/>
              <a:t> e </a:t>
            </a:r>
          </a:p>
          <a:p>
            <a:pPr algn="ctr"/>
            <a:r>
              <a:rPr lang="pt-BR" dirty="0" smtClean="0"/>
              <a:t>das linhas horizontais</a:t>
            </a:r>
            <a:endParaRPr lang="pt-BR" dirty="0"/>
          </a:p>
        </p:txBody>
      </p:sp>
      <p:pic>
        <p:nvPicPr>
          <p:cNvPr id="9220" name="Picture 4" descr="http://3.bp.blogspot.com/-QghfIcqkTIQ/VCRGl-AZRgI/AAAAAAAAEAQ/JhZMtaMBeG0/s1600/St%2BMar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49" y="373995"/>
            <a:ext cx="3677489" cy="54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0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Durações eram incertas;</a:t>
            </a:r>
          </a:p>
          <a:p>
            <a:r>
              <a:rPr lang="pt-BR" sz="2800" dirty="0" smtClean="0"/>
              <a:t>Grafia varia conforme o copista;</a:t>
            </a:r>
          </a:p>
          <a:p>
            <a:r>
              <a:rPr lang="pt-BR" sz="2800" dirty="0" smtClean="0"/>
              <a:t>Aspecto decorativo das partituras;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O desenvolvimento da polifonia.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64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notação quadrada (1175-1225)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Precisão na grafia;</a:t>
            </a:r>
          </a:p>
          <a:p>
            <a:r>
              <a:rPr lang="pt-BR" sz="2800" dirty="0" smtClean="0"/>
              <a:t>Canto silábico e </a:t>
            </a:r>
            <a:r>
              <a:rPr lang="pt-BR" sz="2800" dirty="0" err="1" smtClean="0"/>
              <a:t>melismático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Figuras diferenciam sequencias rápidas e lentas de notas;</a:t>
            </a:r>
          </a:p>
          <a:p>
            <a:r>
              <a:rPr lang="pt-BR" sz="2800" dirty="0" smtClean="0"/>
              <a:t>Crescimento no número de sinais entre 1225 e 1260.</a:t>
            </a:r>
          </a:p>
          <a:p>
            <a:pPr marL="3690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625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Cantoch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4" y="753034"/>
            <a:ext cx="6935178" cy="53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notação negra (1250-1450)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questão do ritmo coincide com um interesse pela aritmética e matemática;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Moteto;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Pulsação.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pic>
        <p:nvPicPr>
          <p:cNvPr id="12290" name="Picture 2" descr="https://scontent.ffln4-1.fna.fbcdn.net/v/t35.0-12/20502621_1615234398547631_1111892550_o.jpg?oh=9811a543e297f5db3492799c1fba93a1&amp;oe=597E3D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40" y="4253401"/>
            <a:ext cx="6857072" cy="21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3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notação mesurada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Figuras assumem valores flexíveis;</a:t>
            </a:r>
          </a:p>
          <a:p>
            <a:r>
              <a:rPr lang="pt-BR" sz="2800" dirty="0" smtClean="0"/>
              <a:t>Divisível por 3 ou por 2;</a:t>
            </a:r>
          </a:p>
          <a:p>
            <a:r>
              <a:rPr lang="pt-BR" sz="2800" dirty="0" smtClean="0"/>
              <a:t>Barras de separação.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2614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notação branca (1450-1600)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Confusão;</a:t>
            </a:r>
          </a:p>
          <a:p>
            <a:r>
              <a:rPr lang="pt-BR" sz="2800" dirty="0" smtClean="0"/>
              <a:t>Notas coloridas, vazadas;</a:t>
            </a:r>
          </a:p>
          <a:p>
            <a:r>
              <a:rPr lang="pt-BR" sz="2800" dirty="0" smtClean="0"/>
              <a:t>Guilherme </a:t>
            </a:r>
            <a:r>
              <a:rPr lang="pt-BR" sz="2800" dirty="0" err="1" smtClean="0"/>
              <a:t>Dufay</a:t>
            </a:r>
            <a:r>
              <a:rPr lang="pt-BR" sz="2800" dirty="0" smtClean="0"/>
              <a:t> sugere simplificação;</a:t>
            </a:r>
          </a:p>
          <a:p>
            <a:r>
              <a:rPr lang="pt-BR" sz="2800" dirty="0" smtClean="0"/>
              <a:t>Fórmula de compasso.</a:t>
            </a:r>
          </a:p>
          <a:p>
            <a:endParaRPr lang="pt-BR" sz="2800" dirty="0"/>
          </a:p>
        </p:txBody>
      </p:sp>
      <p:pic>
        <p:nvPicPr>
          <p:cNvPr id="14338" name="Picture 2" descr="https://upload.wikimedia.org/wikipedia/commons/0/09/Cordier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30" y="1580050"/>
            <a:ext cx="3964585" cy="50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1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DA MÚSICA OCIDENTAL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09817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6335566"/>
              </p:ext>
            </p:extLst>
          </p:nvPr>
        </p:nvGraphicFramePr>
        <p:xfrm>
          <a:off x="913795" y="719666"/>
          <a:ext cx="103537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922152" y="5020694"/>
            <a:ext cx="10345405" cy="1585818"/>
            <a:chOff x="3329078" y="665851"/>
            <a:chExt cx="3695605" cy="1585818"/>
          </a:xfrm>
        </p:grpSpPr>
        <p:sp>
          <p:nvSpPr>
            <p:cNvPr id="16" name="Divisa 15"/>
            <p:cNvSpPr/>
            <p:nvPr/>
          </p:nvSpPr>
          <p:spPr>
            <a:xfrm>
              <a:off x="3329078" y="665851"/>
              <a:ext cx="3695605" cy="14782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Divisa 6"/>
            <p:cNvSpPr/>
            <p:nvPr/>
          </p:nvSpPr>
          <p:spPr>
            <a:xfrm>
              <a:off x="4068199" y="773427"/>
              <a:ext cx="2217363" cy="147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Música Contemporânea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(1950-?)</a:t>
              </a:r>
              <a:endParaRPr lang="pt-BR" sz="16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22152" y="3254653"/>
            <a:ext cx="3695605" cy="1478242"/>
            <a:chOff x="3033" y="773427"/>
            <a:chExt cx="3695605" cy="1478242"/>
          </a:xfrm>
        </p:grpSpPr>
        <p:sp>
          <p:nvSpPr>
            <p:cNvPr id="25" name="Divisa 24"/>
            <p:cNvSpPr/>
            <p:nvPr/>
          </p:nvSpPr>
          <p:spPr>
            <a:xfrm>
              <a:off x="3033" y="773427"/>
              <a:ext cx="3695605" cy="1478242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Divisa 4"/>
            <p:cNvSpPr/>
            <p:nvPr/>
          </p:nvSpPr>
          <p:spPr>
            <a:xfrm>
              <a:off x="742154" y="773427"/>
              <a:ext cx="2217363" cy="147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Música </a:t>
              </a:r>
              <a:r>
                <a:rPr lang="pt-BR" sz="2800" dirty="0" smtClean="0"/>
                <a:t>Clássica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(1750-1810)</a:t>
              </a:r>
              <a:endParaRPr lang="pt-BR" sz="16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48197" y="3254653"/>
            <a:ext cx="3695605" cy="1478242"/>
            <a:chOff x="3329078" y="773427"/>
            <a:chExt cx="3695605" cy="1478242"/>
          </a:xfrm>
        </p:grpSpPr>
        <p:sp>
          <p:nvSpPr>
            <p:cNvPr id="23" name="Divisa 22"/>
            <p:cNvSpPr/>
            <p:nvPr/>
          </p:nvSpPr>
          <p:spPr>
            <a:xfrm>
              <a:off x="3329078" y="773427"/>
              <a:ext cx="3695605" cy="1478242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Divisa 6"/>
            <p:cNvSpPr/>
            <p:nvPr/>
          </p:nvSpPr>
          <p:spPr>
            <a:xfrm>
              <a:off x="4068199" y="773427"/>
              <a:ext cx="2217363" cy="147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Música Romântica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(1810-1900)</a:t>
              </a:r>
              <a:endParaRPr lang="pt-BR" sz="16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574242" y="3254653"/>
            <a:ext cx="3695605" cy="1478242"/>
            <a:chOff x="6655123" y="773427"/>
            <a:chExt cx="3695605" cy="1478242"/>
          </a:xfrm>
        </p:grpSpPr>
        <p:sp>
          <p:nvSpPr>
            <p:cNvPr id="21" name="Divisa 20"/>
            <p:cNvSpPr/>
            <p:nvPr/>
          </p:nvSpPr>
          <p:spPr>
            <a:xfrm>
              <a:off x="6655123" y="773427"/>
              <a:ext cx="3695605" cy="1478242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ivisa 8"/>
            <p:cNvSpPr/>
            <p:nvPr/>
          </p:nvSpPr>
          <p:spPr>
            <a:xfrm>
              <a:off x="7394244" y="773427"/>
              <a:ext cx="2217363" cy="147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Música Moderna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smtClean="0"/>
                <a:t>(1900-1950)</a:t>
              </a:r>
              <a:endParaRPr lang="pt-B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4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históricos que influenciaram a música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Reforma protestante;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Invenção da imprensa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As grandes navegações;</a:t>
            </a:r>
          </a:p>
          <a:p>
            <a:r>
              <a:rPr lang="pt-BR" sz="2800" dirty="0" smtClean="0"/>
              <a:t>Avanço da luteria;</a:t>
            </a:r>
          </a:p>
          <a:p>
            <a:r>
              <a:rPr lang="pt-BR" sz="2800" dirty="0" smtClean="0"/>
              <a:t>A ascensão da burguesia.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8315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BENNET, Roy. </a:t>
            </a:r>
            <a:r>
              <a:rPr lang="pt-BR" sz="2400" b="1" dirty="0" smtClean="0"/>
              <a:t>Uma breve história da música</a:t>
            </a:r>
            <a:r>
              <a:rPr lang="pt-BR" sz="2400" dirty="0" smtClean="0"/>
              <a:t>. </a:t>
            </a:r>
            <a:r>
              <a:rPr lang="pt-BR" sz="2400" dirty="0">
                <a:effectLst/>
              </a:rPr>
              <a:t>Coleção:  CADERNOS DE MUSICA DA UNIVERSIDADE DE </a:t>
            </a:r>
            <a:r>
              <a:rPr lang="pt-BR" sz="2400" dirty="0" smtClean="0">
                <a:effectLst/>
              </a:rPr>
              <a:t>CAMBRIDGE. Editora Zahar, 1986. Rio de Janeira.</a:t>
            </a:r>
            <a:endParaRPr lang="pt-BR" sz="2400" dirty="0" smtClean="0"/>
          </a:p>
          <a:p>
            <a:r>
              <a:rPr lang="pt-BR" sz="2400" dirty="0" smtClean="0"/>
              <a:t>BOSSEUR, Jean-Yves. </a:t>
            </a:r>
            <a:r>
              <a:rPr lang="pt-BR" sz="2400" b="1" dirty="0" smtClean="0"/>
              <a:t>Do som ao sinal: </a:t>
            </a:r>
            <a:r>
              <a:rPr lang="pt-BR" sz="2400" dirty="0" smtClean="0"/>
              <a:t>história da notação musical. Tradução de Marco Aurélio </a:t>
            </a:r>
            <a:r>
              <a:rPr lang="pt-BR" sz="2400" dirty="0" err="1" smtClean="0"/>
              <a:t>Koentopp</a:t>
            </a:r>
            <a:r>
              <a:rPr lang="pt-BR" sz="2400" dirty="0" smtClean="0"/>
              <a:t>. Editora UFPR, 2014. Curitiba, PR.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06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notação musical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Sistema </a:t>
            </a:r>
            <a:r>
              <a:rPr lang="pt-BR" sz="2800" dirty="0"/>
              <a:t>de escrita utilizado para representar graficamente uma peça </a:t>
            </a:r>
            <a:r>
              <a:rPr lang="pt-BR" sz="2800" dirty="0" smtClean="0"/>
              <a:t>musical;</a:t>
            </a:r>
          </a:p>
          <a:p>
            <a:r>
              <a:rPr lang="pt-BR" sz="2800" dirty="0" smtClean="0"/>
              <a:t>Partitura, tablatura, cifras, solfejo, notação </a:t>
            </a:r>
            <a:r>
              <a:rPr lang="pt-BR" sz="2800" i="1" dirty="0" err="1" smtClean="0"/>
              <a:t>klavar</a:t>
            </a:r>
            <a:r>
              <a:rPr lang="pt-BR" sz="2800" dirty="0" smtClean="0"/>
              <a:t>, notação gráfica, braile;</a:t>
            </a:r>
          </a:p>
          <a:p>
            <a:r>
              <a:rPr lang="pt-BR" sz="2800" dirty="0" smtClean="0"/>
              <a:t>A partitura é uma complexa sobreposição de várias camadas de informação onde destacam-se: </a:t>
            </a:r>
            <a:r>
              <a:rPr lang="pt-BR" sz="2800" b="1" u="sng" dirty="0" smtClean="0">
                <a:solidFill>
                  <a:srgbClr val="FF0000"/>
                </a:solidFill>
              </a:rPr>
              <a:t>ALTURA</a:t>
            </a:r>
            <a:r>
              <a:rPr lang="pt-BR" sz="2800" dirty="0" smtClean="0"/>
              <a:t> e </a:t>
            </a:r>
            <a:r>
              <a:rPr lang="pt-BR" sz="2800" b="1" u="sng" dirty="0" smtClean="0">
                <a:solidFill>
                  <a:srgbClr val="FF0000"/>
                </a:solidFill>
              </a:rPr>
              <a:t>DURAÇÃO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3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18366" y="4539037"/>
            <a:ext cx="10355263" cy="542925"/>
          </a:xfrm>
        </p:spPr>
        <p:txBody>
          <a:bodyPr>
            <a:noAutofit/>
          </a:bodyPr>
          <a:lstStyle/>
          <a:p>
            <a:r>
              <a:rPr lang="pt-BR" sz="2800" i="1" dirty="0" smtClean="0"/>
              <a:t>Tablatura</a:t>
            </a:r>
            <a:endParaRPr lang="pt-BR" sz="2800" i="1" dirty="0"/>
          </a:p>
        </p:txBody>
      </p:sp>
      <p:pic>
        <p:nvPicPr>
          <p:cNvPr id="1028" name="Picture 4" descr="Resultado de imagem para Tab no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9" y="1492623"/>
            <a:ext cx="8210219" cy="2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18368" y="5197945"/>
            <a:ext cx="10355263" cy="542925"/>
          </a:xfrm>
        </p:spPr>
        <p:txBody>
          <a:bodyPr>
            <a:noAutofit/>
          </a:bodyPr>
          <a:lstStyle/>
          <a:p>
            <a:r>
              <a:rPr lang="pt-BR" sz="2800" i="1" dirty="0" smtClean="0"/>
              <a:t>Notação Braile</a:t>
            </a:r>
            <a:endParaRPr lang="pt-BR" sz="2800" i="1" dirty="0"/>
          </a:p>
        </p:txBody>
      </p:sp>
      <p:pic>
        <p:nvPicPr>
          <p:cNvPr id="3074" name="Picture 2" descr="Resultado de imagem para braille no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223682"/>
            <a:ext cx="6686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3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NQ0I6P_7mRw/TGqc2iaAHxI/AAAAAAAAAQQ/5EzBLSEPQoc/s1600/Beethoven_Op_69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79" y="389965"/>
            <a:ext cx="8282642" cy="52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18368" y="5749272"/>
            <a:ext cx="10355263" cy="542925"/>
          </a:xfrm>
        </p:spPr>
        <p:txBody>
          <a:bodyPr>
            <a:noAutofit/>
          </a:bodyPr>
          <a:lstStyle/>
          <a:p>
            <a:r>
              <a:rPr lang="pt-BR" sz="2800" i="1" dirty="0" smtClean="0"/>
              <a:t>Manuscrito de Beethoven (Op. 69)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379735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18368" y="5749272"/>
            <a:ext cx="10355263" cy="542925"/>
          </a:xfrm>
        </p:spPr>
        <p:txBody>
          <a:bodyPr>
            <a:noAutofit/>
          </a:bodyPr>
          <a:lstStyle/>
          <a:p>
            <a:r>
              <a:rPr lang="pt-BR" sz="2800" i="1" dirty="0" smtClean="0"/>
              <a:t>Partitura de música erudita contemporânea</a:t>
            </a:r>
            <a:endParaRPr lang="pt-BR" sz="28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99" y="403051"/>
            <a:ext cx="720000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18368" y="5749272"/>
            <a:ext cx="10355263" cy="542925"/>
          </a:xfrm>
        </p:spPr>
        <p:txBody>
          <a:bodyPr>
            <a:noAutofit/>
          </a:bodyPr>
          <a:lstStyle/>
          <a:p>
            <a:r>
              <a:rPr lang="pt-BR" sz="2800" i="1" dirty="0" smtClean="0"/>
              <a:t>Partitura nos atuais moldes comerciais</a:t>
            </a:r>
            <a:endParaRPr lang="pt-BR" sz="28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6" y="411846"/>
            <a:ext cx="80867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66469"/>
            <a:ext cx="9590550" cy="806831"/>
          </a:xfrm>
        </p:spPr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295401" y="4477866"/>
            <a:ext cx="9590550" cy="2286498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Bispo Isidoro de Sevilha (570-636)</a:t>
            </a:r>
          </a:p>
          <a:p>
            <a:pPr algn="just"/>
            <a:r>
              <a:rPr lang="pt-BR" sz="2400" dirty="0" smtClean="0"/>
              <a:t>“Se os sons não guardados pelas memórias dos cantores, eles se perdem, porque não podemos escrevê-los” (BOSSEUR, 2014, p. 16)</a:t>
            </a:r>
            <a:endParaRPr lang="pt-BR" sz="2400" dirty="0"/>
          </a:p>
        </p:txBody>
      </p:sp>
      <p:pic>
        <p:nvPicPr>
          <p:cNvPr id="5122" name="Picture 2" descr="https://upload.wikimedia.org/wikipedia/commons/thumb/8/89/Isidoro_de_Sevilla_%28Jos%C3%A9_Alcoverro%29_01.jpg/300px-Isidoro_de_Sevilla_%28Jos%C3%A9_Alcoverro%2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54" y="1798392"/>
            <a:ext cx="2178445" cy="24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05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428</TotalTime>
  <Words>445</Words>
  <Application>Microsoft Office PowerPoint</Application>
  <PresentationFormat>Widescreen</PresentationFormat>
  <Paragraphs>85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Calibri</vt:lpstr>
      <vt:lpstr>Calisto MT</vt:lpstr>
      <vt:lpstr>Trebuchet MS</vt:lpstr>
      <vt:lpstr>Wingdings 2</vt:lpstr>
      <vt:lpstr>Ardósia</vt:lpstr>
      <vt:lpstr>História da Notação Musical</vt:lpstr>
      <vt:lpstr>HISTÓRIA DA MÚSICA OCIDENTAL</vt:lpstr>
      <vt:lpstr>Sobre notação musical</vt:lpstr>
      <vt:lpstr>Tablatura</vt:lpstr>
      <vt:lpstr>Notação Braile</vt:lpstr>
      <vt:lpstr>Manuscrito de Beethoven (Op. 69)</vt:lpstr>
      <vt:lpstr>Partitura de música erudita contemporânea</vt:lpstr>
      <vt:lpstr>Partitura nos atuais moldes comerciais</vt:lpstr>
      <vt:lpstr>HISTÓRIA</vt:lpstr>
      <vt:lpstr>As notas musicais</vt:lpstr>
      <vt:lpstr>Notação de Neumas</vt:lpstr>
      <vt:lpstr>Apresentação do PowerPoint</vt:lpstr>
      <vt:lpstr>Apresentação do PowerPoint</vt:lpstr>
      <vt:lpstr>Problemas</vt:lpstr>
      <vt:lpstr>A notação quadrada (1175-1225)</vt:lpstr>
      <vt:lpstr>Apresentação do PowerPoint</vt:lpstr>
      <vt:lpstr>A notação negra (1250-1450)</vt:lpstr>
      <vt:lpstr>A notação mesurada</vt:lpstr>
      <vt:lpstr>A notação branca (1450-1600)</vt:lpstr>
      <vt:lpstr>Fatos históricos que influenciaram a música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Notação Musical</dc:title>
  <dc:creator>Hugo</dc:creator>
  <cp:lastModifiedBy>Hugo</cp:lastModifiedBy>
  <cp:revision>38</cp:revision>
  <dcterms:created xsi:type="dcterms:W3CDTF">2017-07-28T19:12:13Z</dcterms:created>
  <dcterms:modified xsi:type="dcterms:W3CDTF">2017-07-29T14:55:28Z</dcterms:modified>
</cp:coreProperties>
</file>