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s-media-cache-ak0.pinimg.com/736x/4c/37/0a/4c370a2340648892170a44a2d65b6afc--easy-piano-sheet-music-music-sheet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il_Farrand" TargetMode="External"/><Relationship Id="rId2" Type="http://schemas.openxmlformats.org/officeDocument/2006/relationships/hyperlink" Target="https://en.wikipedia.org/wiki/Finale_(softwar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manuals.finalemusic.com/Finale2012Win/Finale.htm" TargetMode="External"/><Relationship Id="rId5" Type="http://schemas.openxmlformats.org/officeDocument/2006/relationships/hyperlink" Target="http://www.makemusic.com/" TargetMode="External"/><Relationship Id="rId4" Type="http://schemas.openxmlformats.org/officeDocument/2006/relationships/hyperlink" Target="http://www.finalemusi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0uf-a9cZMs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FINALE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Básico I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70693" y="5566092"/>
            <a:ext cx="9440034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Professor Hugo </a:t>
            </a:r>
            <a:r>
              <a:rPr lang="pt-BR" dirty="0" err="1" smtClean="0"/>
              <a:t>Yasha</a:t>
            </a:r>
            <a:endParaRPr lang="pt-BR" dirty="0" smtClean="0"/>
          </a:p>
          <a:p>
            <a:r>
              <a:rPr lang="pt-BR" dirty="0" smtClean="0"/>
              <a:t>www.hugoyasha.com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4" y="281464"/>
            <a:ext cx="2867425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860613"/>
            <a:ext cx="10353762" cy="4930588"/>
          </a:xfrm>
        </p:spPr>
        <p:txBody>
          <a:bodyPr/>
          <a:lstStyle/>
          <a:p>
            <a:r>
              <a:rPr lang="pt-BR" dirty="0" smtClean="0"/>
              <a:t>Na etapa seguinte deve-se acrescentar a fórmula de compasso, o andamento, a tonalidade e o tempo se anacruse (se houver). Preencha os campos conforme a imagem abaixo. Clique em </a:t>
            </a:r>
            <a:r>
              <a:rPr lang="pt-BR" dirty="0" smtClean="0">
                <a:solidFill>
                  <a:srgbClr val="00B050"/>
                </a:solidFill>
              </a:rPr>
              <a:t>Concluir</a:t>
            </a:r>
            <a:r>
              <a:rPr lang="pt-BR" dirty="0" smtClean="0"/>
              <a:t>.</a:t>
            </a:r>
            <a:endParaRPr lang="pt-BR" i="1" dirty="0" smtClean="0"/>
          </a:p>
          <a:p>
            <a:pPr marL="36900" indent="0">
              <a:buNone/>
            </a:pP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88" y="2196353"/>
            <a:ext cx="57435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de menus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Concluídas as etapas anteriores você verá a janela principal do programa. Nas abas superiores de encontram os principais menus do software;</a:t>
            </a:r>
          </a:p>
          <a:p>
            <a:r>
              <a:rPr lang="pt-BR" dirty="0" smtClean="0"/>
              <a:t>Mantenha o mouse sobre cada um dos ícones por um tempo para descobrir suas respectivas funções.</a:t>
            </a:r>
          </a:p>
          <a:p>
            <a:endParaRPr lang="pt-BR" dirty="0" smtClean="0"/>
          </a:p>
          <a:p>
            <a:endParaRPr lang="pt-BR" dirty="0"/>
          </a:p>
          <a:p>
            <a:pPr marL="369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8" y="4147296"/>
            <a:ext cx="11230255" cy="9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6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Modos de visualização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Existem três modos de visualizar a partitura: modo página </a:t>
            </a:r>
            <a:r>
              <a:rPr lang="pt-BR" i="1" dirty="0" smtClean="0"/>
              <a:t>(</a:t>
            </a:r>
            <a:r>
              <a:rPr lang="pt-BR" i="1" dirty="0" err="1" smtClean="0"/>
              <a:t>page</a:t>
            </a:r>
            <a:r>
              <a:rPr lang="pt-BR" i="1" dirty="0" smtClean="0"/>
              <a:t> </a:t>
            </a:r>
            <a:r>
              <a:rPr lang="pt-BR" i="1" dirty="0" err="1" smtClean="0"/>
              <a:t>view</a:t>
            </a:r>
            <a:r>
              <a:rPr lang="pt-BR" i="1" dirty="0" smtClean="0"/>
              <a:t>),</a:t>
            </a:r>
            <a:r>
              <a:rPr lang="pt-BR" dirty="0" smtClean="0"/>
              <a:t> modo pergaminho </a:t>
            </a:r>
            <a:r>
              <a:rPr lang="pt-BR" i="1" dirty="0" smtClean="0"/>
              <a:t>(scroll </a:t>
            </a:r>
            <a:r>
              <a:rPr lang="pt-BR" i="1" dirty="0" err="1" smtClean="0"/>
              <a:t>view</a:t>
            </a:r>
            <a:r>
              <a:rPr lang="pt-BR" i="1" dirty="0" smtClean="0"/>
              <a:t>)</a:t>
            </a:r>
            <a:r>
              <a:rPr lang="pt-BR" dirty="0" smtClean="0"/>
              <a:t>, modo </a:t>
            </a:r>
            <a:r>
              <a:rPr lang="pt-BR" dirty="0" err="1" smtClean="0"/>
              <a:t>studio</a:t>
            </a:r>
            <a:r>
              <a:rPr lang="pt-BR" dirty="0" smtClean="0"/>
              <a:t> </a:t>
            </a:r>
            <a:r>
              <a:rPr lang="pt-BR" i="1" dirty="0" smtClean="0"/>
              <a:t>(</a:t>
            </a:r>
            <a:r>
              <a:rPr lang="pt-BR" i="1" dirty="0" err="1" smtClean="0"/>
              <a:t>studio</a:t>
            </a:r>
            <a:r>
              <a:rPr lang="pt-BR" i="1" dirty="0" smtClean="0"/>
              <a:t> </a:t>
            </a:r>
            <a:r>
              <a:rPr lang="pt-BR" i="1" dirty="0" err="1" smtClean="0"/>
              <a:t>view</a:t>
            </a:r>
            <a:r>
              <a:rPr lang="pt-BR" i="1" dirty="0" smtClean="0"/>
              <a:t>)</a:t>
            </a:r>
            <a:r>
              <a:rPr lang="pt-BR" dirty="0" smtClean="0"/>
              <a:t>; </a:t>
            </a:r>
          </a:p>
          <a:p>
            <a:r>
              <a:rPr lang="pt-BR" dirty="0" smtClean="0"/>
              <a:t>Para selecionar vá na aba </a:t>
            </a:r>
            <a:r>
              <a:rPr lang="pt-BR" i="1" dirty="0" err="1" smtClean="0"/>
              <a:t>view</a:t>
            </a:r>
            <a:r>
              <a:rPr lang="pt-BR" dirty="0" smtClean="0"/>
              <a:t> na parte superior da tela e selecione a opção desejada;</a:t>
            </a:r>
          </a:p>
          <a:p>
            <a:r>
              <a:rPr lang="pt-BR" dirty="0" smtClean="0"/>
              <a:t>Também é possível selecionar opções de zoom;</a:t>
            </a:r>
          </a:p>
          <a:p>
            <a:r>
              <a:rPr lang="pt-BR" dirty="0" smtClean="0"/>
              <a:t>É possível alternar entre estes modos através de atalhos:</a:t>
            </a:r>
          </a:p>
          <a:p>
            <a:pPr marL="36900" indent="0" algn="ctr">
              <a:buNone/>
            </a:pPr>
            <a:r>
              <a:rPr lang="pt-BR" sz="2400" b="1" dirty="0" err="1" smtClean="0">
                <a:solidFill>
                  <a:srgbClr val="00B050"/>
                </a:solidFill>
              </a:rPr>
              <a:t>Ctrl+E</a:t>
            </a:r>
            <a:r>
              <a:rPr lang="pt-BR" sz="2400" b="1" dirty="0" smtClean="0">
                <a:solidFill>
                  <a:srgbClr val="00B050"/>
                </a:solidFill>
              </a:rPr>
              <a:t>  Alterna entre </a:t>
            </a:r>
            <a:r>
              <a:rPr lang="pt-BR" sz="2400" b="1" i="1" dirty="0" err="1" smtClean="0">
                <a:solidFill>
                  <a:srgbClr val="00B050"/>
                </a:solidFill>
              </a:rPr>
              <a:t>page</a:t>
            </a:r>
            <a:r>
              <a:rPr lang="pt-BR" sz="2400" b="1" i="1" dirty="0" smtClean="0">
                <a:solidFill>
                  <a:srgbClr val="00B050"/>
                </a:solidFill>
              </a:rPr>
              <a:t> </a:t>
            </a:r>
            <a:r>
              <a:rPr lang="pt-BR" sz="2400" b="1" i="1" dirty="0" err="1" smtClean="0">
                <a:solidFill>
                  <a:srgbClr val="00B050"/>
                </a:solidFill>
              </a:rPr>
              <a:t>view</a:t>
            </a:r>
            <a:r>
              <a:rPr lang="pt-BR" sz="2400" b="1" i="1" dirty="0" smtClean="0">
                <a:solidFill>
                  <a:srgbClr val="00B050"/>
                </a:solidFill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</a:rPr>
              <a:t>e </a:t>
            </a:r>
            <a:r>
              <a:rPr lang="pt-BR" sz="2400" b="1" i="1" dirty="0" smtClean="0">
                <a:solidFill>
                  <a:srgbClr val="00B050"/>
                </a:solidFill>
              </a:rPr>
              <a:t>scroll </a:t>
            </a:r>
            <a:r>
              <a:rPr lang="pt-BR" sz="2400" b="1" i="1" dirty="0" err="1" smtClean="0">
                <a:solidFill>
                  <a:srgbClr val="00B050"/>
                </a:solidFill>
              </a:rPr>
              <a:t>view</a:t>
            </a:r>
            <a:endParaRPr lang="pt-BR" sz="2400" b="1" i="1" dirty="0" smtClean="0">
              <a:solidFill>
                <a:srgbClr val="00B050"/>
              </a:solidFill>
            </a:endParaRPr>
          </a:p>
          <a:p>
            <a:pPr marL="36900" indent="0" algn="ctr">
              <a:buNone/>
            </a:pPr>
            <a:r>
              <a:rPr lang="pt-BR" sz="2400" b="1" dirty="0" err="1" smtClean="0">
                <a:solidFill>
                  <a:srgbClr val="00B050"/>
                </a:solidFill>
              </a:rPr>
              <a:t>Ctrl+shift+E</a:t>
            </a:r>
            <a:r>
              <a:rPr lang="pt-BR" sz="2400" b="1" dirty="0" smtClean="0">
                <a:solidFill>
                  <a:srgbClr val="00B050"/>
                </a:solidFill>
              </a:rPr>
              <a:t> Alterna para o </a:t>
            </a:r>
            <a:r>
              <a:rPr lang="pt-BR" sz="2400" b="1" i="1" dirty="0" err="1" smtClean="0">
                <a:solidFill>
                  <a:srgbClr val="00B050"/>
                </a:solidFill>
              </a:rPr>
              <a:t>studio</a:t>
            </a:r>
            <a:r>
              <a:rPr lang="pt-BR" sz="2400" b="1" i="1" dirty="0" smtClean="0">
                <a:solidFill>
                  <a:srgbClr val="00B050"/>
                </a:solidFill>
              </a:rPr>
              <a:t> </a:t>
            </a:r>
            <a:r>
              <a:rPr lang="pt-BR" sz="2400" b="1" i="1" dirty="0" err="1" smtClean="0">
                <a:solidFill>
                  <a:srgbClr val="00B050"/>
                </a:solidFill>
              </a:rPr>
              <a:t>view</a:t>
            </a:r>
            <a:endParaRPr lang="pt-BR" sz="2400" b="1" i="1" dirty="0" smtClean="0">
              <a:solidFill>
                <a:srgbClr val="00B050"/>
              </a:solidFill>
            </a:endParaRPr>
          </a:p>
          <a:p>
            <a:pPr marL="36900" indent="0" algn="ctr">
              <a:buNone/>
            </a:pPr>
            <a:r>
              <a:rPr lang="pt-BR" sz="2400" b="1" dirty="0" err="1" smtClean="0">
                <a:solidFill>
                  <a:srgbClr val="00B050"/>
                </a:solidFill>
              </a:rPr>
              <a:t>Ctrl</a:t>
            </a:r>
            <a:r>
              <a:rPr lang="pt-BR" sz="2400" b="1" dirty="0" smtClean="0">
                <a:solidFill>
                  <a:srgbClr val="00B050"/>
                </a:solidFill>
              </a:rPr>
              <a:t>+= </a:t>
            </a:r>
            <a:r>
              <a:rPr lang="pt-BR" sz="2400" b="1" i="1" dirty="0" smtClean="0">
                <a:solidFill>
                  <a:srgbClr val="00B050"/>
                </a:solidFill>
              </a:rPr>
              <a:t>Zoom in</a:t>
            </a:r>
          </a:p>
          <a:p>
            <a:pPr marL="36900" indent="0" algn="ctr">
              <a:buNone/>
            </a:pPr>
            <a:r>
              <a:rPr lang="pt-BR" sz="2400" b="1" dirty="0" err="1" smtClean="0">
                <a:solidFill>
                  <a:srgbClr val="00B050"/>
                </a:solidFill>
              </a:rPr>
              <a:t>Ctrl</a:t>
            </a:r>
            <a:r>
              <a:rPr lang="pt-BR" sz="2400" b="1" dirty="0" smtClean="0">
                <a:solidFill>
                  <a:srgbClr val="00B050"/>
                </a:solidFill>
              </a:rPr>
              <a:t>+- </a:t>
            </a:r>
            <a:r>
              <a:rPr lang="pt-BR" sz="2400" b="1" i="1" dirty="0" smtClean="0">
                <a:solidFill>
                  <a:srgbClr val="00B050"/>
                </a:solidFill>
              </a:rPr>
              <a:t>Zoom out</a:t>
            </a:r>
          </a:p>
          <a:p>
            <a:pPr marL="36900" indent="0" algn="ctr">
              <a:buNone/>
            </a:pPr>
            <a:r>
              <a:rPr lang="pt-BR" sz="2400" b="1" i="1" dirty="0" smtClean="0">
                <a:solidFill>
                  <a:srgbClr val="00B050"/>
                </a:solidFill>
              </a:rPr>
              <a:t>Ctrl+0 Zoom </a:t>
            </a:r>
            <a:r>
              <a:rPr lang="pt-BR" sz="2400" b="1" dirty="0" smtClean="0">
                <a:solidFill>
                  <a:srgbClr val="00B050"/>
                </a:solidFill>
              </a:rPr>
              <a:t>personalizado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9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47" y="164620"/>
            <a:ext cx="5487482" cy="23661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2" y="2626968"/>
            <a:ext cx="7797334" cy="19004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71" y="4623684"/>
            <a:ext cx="5782235" cy="19553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589093" y="978349"/>
            <a:ext cx="18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Page </a:t>
            </a:r>
            <a:r>
              <a:rPr lang="pt-BR" i="1" dirty="0" err="1" smtClean="0"/>
              <a:t>view</a:t>
            </a:r>
            <a:r>
              <a:rPr lang="pt-BR" i="1" dirty="0" smtClean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ctrl+e</a:t>
            </a:r>
            <a:r>
              <a:rPr lang="pt-BR" dirty="0" smtClean="0"/>
              <a:t>)</a:t>
            </a:r>
            <a:endParaRPr lang="pt-BR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75436" y="3392547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Scroll </a:t>
            </a:r>
            <a:r>
              <a:rPr lang="pt-BR" i="1" dirty="0" err="1" smtClean="0"/>
              <a:t>view</a:t>
            </a:r>
            <a:r>
              <a:rPr lang="pt-BR" dirty="0" smtClean="0"/>
              <a:t>(</a:t>
            </a:r>
            <a:r>
              <a:rPr lang="pt-BR" dirty="0" err="1" smtClean="0"/>
              <a:t>ctrl+e</a:t>
            </a:r>
            <a:r>
              <a:rPr lang="pt-BR" dirty="0" smtClean="0"/>
              <a:t>)</a:t>
            </a:r>
            <a:endParaRPr lang="pt-BR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89093" y="5437413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Studio </a:t>
            </a:r>
            <a:r>
              <a:rPr lang="pt-BR" i="1" dirty="0" err="1" smtClean="0"/>
              <a:t>view</a:t>
            </a:r>
            <a:r>
              <a:rPr lang="pt-BR" dirty="0" smtClean="0"/>
              <a:t>(</a:t>
            </a:r>
            <a:r>
              <a:rPr lang="pt-BR" dirty="0" err="1" smtClean="0"/>
              <a:t>ctrl+shift+e</a:t>
            </a:r>
            <a:r>
              <a:rPr lang="pt-BR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29122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1 – Transcrição da partitura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6549323" cy="4058751"/>
          </a:xfrm>
        </p:spPr>
        <p:txBody>
          <a:bodyPr/>
          <a:lstStyle/>
          <a:p>
            <a:r>
              <a:rPr lang="pt-BR" dirty="0" smtClean="0"/>
              <a:t>Obra escolhida: </a:t>
            </a:r>
            <a:r>
              <a:rPr lang="pt-BR" dirty="0" err="1" smtClean="0"/>
              <a:t>Hedwig’s</a:t>
            </a:r>
            <a:r>
              <a:rPr lang="pt-BR" dirty="0" smtClean="0"/>
              <a:t> </a:t>
            </a:r>
            <a:r>
              <a:rPr lang="pt-BR" dirty="0" err="1" smtClean="0"/>
              <a:t>Theme</a:t>
            </a:r>
            <a:r>
              <a:rPr lang="pt-BR" dirty="0" smtClean="0"/>
              <a:t> do compositor John Williams;</a:t>
            </a:r>
          </a:p>
          <a:p>
            <a:r>
              <a:rPr lang="pt-BR" dirty="0" smtClean="0"/>
              <a:t>Clique no seguinte ícone </a:t>
            </a:r>
            <a:r>
              <a:rPr lang="pt-BR" i="1" dirty="0" err="1" smtClean="0"/>
              <a:t>simply</a:t>
            </a:r>
            <a:r>
              <a:rPr lang="pt-BR" i="1" dirty="0" smtClean="0"/>
              <a:t> </a:t>
            </a:r>
            <a:r>
              <a:rPr lang="pt-BR" i="1" dirty="0" err="1" smtClean="0"/>
              <a:t>entry</a:t>
            </a:r>
            <a:r>
              <a:rPr lang="pt-BR" i="1" dirty="0" smtClean="0"/>
              <a:t> tool      </a:t>
            </a:r>
            <a:r>
              <a:rPr lang="pt-BR" dirty="0" smtClean="0"/>
              <a:t>;</a:t>
            </a:r>
          </a:p>
          <a:p>
            <a:r>
              <a:rPr lang="pt-BR" dirty="0" smtClean="0"/>
              <a:t>Insira as notas utilizando o máximo de atalhos possível;</a:t>
            </a:r>
          </a:p>
          <a:p>
            <a:r>
              <a:rPr lang="pt-BR" dirty="0" smtClean="0"/>
              <a:t>Link para acesso </a:t>
            </a:r>
            <a:r>
              <a:rPr lang="pt-BR" dirty="0"/>
              <a:t>a partitura: </a:t>
            </a:r>
            <a:r>
              <a:rPr lang="pt-BR" dirty="0">
                <a:hlinkClick r:id="rId2"/>
              </a:rPr>
              <a:t>https://s-media-cache-ak0.pinimg.com/736x/4c/37/0a/4c370a2340648892170a44a2d65b6afc--</a:t>
            </a:r>
            <a:r>
              <a:rPr lang="pt-BR" dirty="0" smtClean="0">
                <a:hlinkClick r:id="rId2"/>
              </a:rPr>
              <a:t>easy-piano-sheet-music-music-sheets.jpg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7" y="1385047"/>
            <a:ext cx="4027073" cy="52089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8" y="2529168"/>
            <a:ext cx="247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Atalhos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465729"/>
            <a:ext cx="10353762" cy="5042647"/>
          </a:xfrm>
        </p:spPr>
        <p:txBody>
          <a:bodyPr>
            <a:normAutofit fontScale="85000" lnSpcReduction="10000"/>
          </a:bodyPr>
          <a:lstStyle/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ENTER – Insere nota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  <a:effectLst/>
              </a:rPr>
              <a:t>↑↓ - Altera notas;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  <a:effectLst/>
              </a:rPr>
              <a:t>←→ - Muda pra nota anterior ou nota seguinte (por vezes para o próximo compasso);</a:t>
            </a:r>
          </a:p>
          <a:p>
            <a:pPr marL="36900" indent="0">
              <a:buNone/>
            </a:pPr>
            <a:r>
              <a:rPr lang="pt-BR" dirty="0" err="1" smtClean="0">
                <a:solidFill>
                  <a:srgbClr val="00B050"/>
                </a:solidFill>
                <a:effectLst/>
              </a:rPr>
              <a:t>Alt+num</a:t>
            </a:r>
            <a:r>
              <a:rPr lang="pt-BR" dirty="0" smtClean="0">
                <a:solidFill>
                  <a:srgbClr val="00B050"/>
                </a:solidFill>
                <a:effectLst/>
              </a:rPr>
              <a:t> (1 a 7) – Altera a figura;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  <a:effectLst/>
              </a:rPr>
              <a:t>. (ponto) – Acrescenta ponto de aumento a figura seleciona (figura rosa);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Num (1 a 8) – Acrescenta intervalo harmônico do número correspondente;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A B C D E F G – Acrescenta as notas de suas respectivas cifras;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+ (mais) - Coloca sustenido na nota selecionada (figura rosa);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- (menos) – Coloca bemol na nota selecionada (figura rosa);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N – Acrescenta bequadro na nota selecionada;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T – Coloca ligadura de tempo na figura selecionada;</a:t>
            </a:r>
          </a:p>
          <a:p>
            <a:pPr marL="36900" indent="0">
              <a:buNone/>
            </a:pPr>
            <a:r>
              <a:rPr lang="pt-BR" dirty="0" err="1" smtClean="0">
                <a:solidFill>
                  <a:srgbClr val="00B050"/>
                </a:solidFill>
              </a:rPr>
              <a:t>Ctrl</a:t>
            </a:r>
            <a:r>
              <a:rPr lang="pt-BR" dirty="0" smtClean="0">
                <a:solidFill>
                  <a:srgbClr val="00B050"/>
                </a:solidFill>
              </a:rPr>
              <a:t>+</a:t>
            </a:r>
            <a:r>
              <a:rPr lang="pt-BR" dirty="0" smtClean="0">
                <a:solidFill>
                  <a:srgbClr val="00B050"/>
                </a:solidFill>
                <a:effectLst/>
              </a:rPr>
              <a:t>↓ ou </a:t>
            </a:r>
            <a:r>
              <a:rPr lang="pt-BR" dirty="0" err="1" smtClean="0">
                <a:solidFill>
                  <a:srgbClr val="00B050"/>
                </a:solidFill>
                <a:effectLst/>
              </a:rPr>
              <a:t>Ctrl</a:t>
            </a:r>
            <a:r>
              <a:rPr lang="pt-BR" dirty="0" smtClean="0">
                <a:solidFill>
                  <a:srgbClr val="00B050"/>
                </a:solidFill>
                <a:effectLst/>
              </a:rPr>
              <a:t>+↑ - Alterna para as pautas de baixo ou de cima;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  <a:effectLst/>
              </a:rPr>
              <a:t>R – Troca figura selecionada por sua respectiva pausa;</a:t>
            </a:r>
          </a:p>
          <a:p>
            <a:pPr marL="36900" indent="0">
              <a:buNone/>
            </a:pPr>
            <a:r>
              <a:rPr lang="pt-BR" dirty="0" smtClean="0">
                <a:solidFill>
                  <a:srgbClr val="00B050"/>
                </a:solidFill>
                <a:effectLst/>
              </a:rPr>
              <a:t>Delete – Remove figura selecionada.</a:t>
            </a:r>
          </a:p>
        </p:txBody>
      </p:sp>
    </p:spTree>
    <p:extLst>
      <p:ext uri="{BB962C8B-B14F-4D97-AF65-F5344CB8AC3E}">
        <p14:creationId xmlns:p14="http://schemas.microsoft.com/office/powerpoint/2010/main" val="287846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://en.wikipedia.org/wiki/Finale_(software</a:t>
            </a:r>
            <a:r>
              <a:rPr lang="pt-BR" dirty="0" smtClean="0">
                <a:hlinkClick r:id="rId2"/>
              </a:rPr>
              <a:t>)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en.wikipedia.org/wiki/Phil_Farrand</a:t>
            </a:r>
            <a:endParaRPr lang="pt-BR" dirty="0" smtClean="0"/>
          </a:p>
          <a:p>
            <a:r>
              <a:rPr lang="pt-BR" dirty="0">
                <a:hlinkClick r:id="rId4"/>
              </a:rPr>
              <a:t>http://www.finalemusic.com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r>
              <a:rPr lang="pt-BR" dirty="0">
                <a:hlinkClick r:id="rId5"/>
              </a:rPr>
              <a:t>http://www.makemusic.com</a:t>
            </a:r>
            <a:r>
              <a:rPr lang="pt-BR" dirty="0" smtClean="0">
                <a:hlinkClick r:id="rId5"/>
              </a:rPr>
              <a:t>/</a:t>
            </a:r>
            <a:endParaRPr lang="pt-BR" dirty="0" smtClean="0"/>
          </a:p>
          <a:p>
            <a:r>
              <a:rPr lang="pt-BR" dirty="0">
                <a:hlinkClick r:id="rId6"/>
              </a:rPr>
              <a:t>https://</a:t>
            </a:r>
            <a:r>
              <a:rPr lang="pt-BR" dirty="0" smtClean="0">
                <a:hlinkClick r:id="rId6"/>
              </a:rPr>
              <a:t>usermanuals.finalemusic.com/Finale2012Win/Finale.htm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5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Software de notação musical;</a:t>
            </a:r>
          </a:p>
          <a:p>
            <a:r>
              <a:rPr lang="pt-BR" dirty="0" smtClean="0"/>
              <a:t>Primeira programação desenvolvida </a:t>
            </a:r>
            <a:r>
              <a:rPr lang="pt-BR" dirty="0"/>
              <a:t>por </a:t>
            </a:r>
            <a:r>
              <a:rPr lang="pt-BR" b="1" dirty="0"/>
              <a:t>Phil </a:t>
            </a:r>
            <a:r>
              <a:rPr lang="pt-BR" b="1" dirty="0" err="1" smtClean="0"/>
              <a:t>Farrand</a:t>
            </a:r>
            <a:r>
              <a:rPr lang="pt-BR" dirty="0" smtClean="0"/>
              <a:t>;</a:t>
            </a:r>
          </a:p>
          <a:p>
            <a:r>
              <a:rPr lang="pt-BR" dirty="0" smtClean="0">
                <a:effectLst/>
              </a:rPr>
              <a:t>O software foi vendido para </a:t>
            </a:r>
            <a:r>
              <a:rPr lang="pt-BR" i="1" dirty="0" err="1" smtClean="0">
                <a:effectLst/>
              </a:rPr>
              <a:t>Coda</a:t>
            </a:r>
            <a:r>
              <a:rPr lang="pt-BR" i="1" dirty="0" smtClean="0">
                <a:effectLst/>
              </a:rPr>
              <a:t> </a:t>
            </a:r>
            <a:r>
              <a:rPr lang="pt-BR" i="1" dirty="0">
                <a:effectLst/>
              </a:rPr>
              <a:t>Music </a:t>
            </a:r>
            <a:r>
              <a:rPr lang="pt-BR" i="1" dirty="0" smtClean="0">
                <a:effectLst/>
              </a:rPr>
              <a:t>Software </a:t>
            </a:r>
            <a:r>
              <a:rPr lang="pt-BR" dirty="0" smtClean="0">
                <a:effectLst/>
              </a:rPr>
              <a:t>em 1988;</a:t>
            </a:r>
          </a:p>
          <a:p>
            <a:r>
              <a:rPr lang="pt-BR" dirty="0" smtClean="0">
                <a:effectLst/>
              </a:rPr>
              <a:t>Mais tarde comprado </a:t>
            </a:r>
            <a:r>
              <a:rPr lang="pt-BR" dirty="0">
                <a:effectLst/>
              </a:rPr>
              <a:t>pela </a:t>
            </a:r>
            <a:r>
              <a:rPr lang="pt-BR" i="1" dirty="0" smtClean="0">
                <a:effectLst/>
              </a:rPr>
              <a:t>Net4Music </a:t>
            </a:r>
            <a:r>
              <a:rPr lang="pt-BR" dirty="0" smtClean="0">
                <a:effectLst/>
              </a:rPr>
              <a:t>que posteriormente se tornou a </a:t>
            </a:r>
            <a:r>
              <a:rPr lang="pt-BR" i="1" dirty="0" err="1" smtClean="0">
                <a:effectLst/>
              </a:rPr>
              <a:t>MakeMusic</a:t>
            </a:r>
            <a:r>
              <a:rPr lang="pt-BR" i="1" dirty="0" smtClean="0">
                <a:effectLst/>
              </a:rPr>
              <a:t> </a:t>
            </a:r>
            <a:r>
              <a:rPr lang="pt-BR" dirty="0" smtClean="0">
                <a:effectLst/>
              </a:rPr>
              <a:t>(atual detentora do software);</a:t>
            </a:r>
          </a:p>
          <a:p>
            <a:r>
              <a:rPr lang="pt-BR" dirty="0" smtClean="0">
                <a:effectLst/>
              </a:rPr>
              <a:t>A versão mais atual do software é o </a:t>
            </a:r>
            <a:r>
              <a:rPr lang="pt-BR" i="1" dirty="0" err="1" smtClean="0">
                <a:effectLst/>
              </a:rPr>
              <a:t>Finale</a:t>
            </a:r>
            <a:r>
              <a:rPr lang="pt-BR" i="1" dirty="0" smtClean="0">
                <a:effectLst/>
              </a:rPr>
              <a:t> </a:t>
            </a:r>
            <a:r>
              <a:rPr lang="pt-BR" i="1" dirty="0" err="1" smtClean="0">
                <a:effectLst/>
              </a:rPr>
              <a:t>Version</a:t>
            </a:r>
            <a:r>
              <a:rPr lang="pt-BR" i="1" dirty="0" smtClean="0">
                <a:effectLst/>
              </a:rPr>
              <a:t> 25</a:t>
            </a:r>
            <a:r>
              <a:rPr lang="pt-BR" dirty="0" smtClean="0">
                <a:effectLst/>
              </a:rPr>
              <a:t>, lançado em agosto de 2016;</a:t>
            </a:r>
          </a:p>
          <a:p>
            <a:r>
              <a:rPr lang="pt-BR" dirty="0" smtClean="0">
                <a:effectLst/>
              </a:rPr>
              <a:t>O software é utilizado em grandes universidades de música do mundo, como</a:t>
            </a:r>
            <a:r>
              <a:rPr lang="pt-BR" i="1" dirty="0" smtClean="0">
                <a:effectLst/>
              </a:rPr>
              <a:t>: </a:t>
            </a:r>
            <a:r>
              <a:rPr lang="en-US" i="1" dirty="0">
                <a:effectLst/>
              </a:rPr>
              <a:t>Juilliard School</a:t>
            </a:r>
            <a:r>
              <a:rPr lang="en-US" dirty="0">
                <a:effectLst/>
              </a:rPr>
              <a:t>, </a:t>
            </a:r>
            <a:r>
              <a:rPr lang="en-US" i="1" dirty="0" err="1">
                <a:effectLst/>
              </a:rPr>
              <a:t>Millikin</a:t>
            </a:r>
            <a:r>
              <a:rPr lang="en-US" i="1" dirty="0">
                <a:effectLst/>
              </a:rPr>
              <a:t> University</a:t>
            </a:r>
            <a:r>
              <a:rPr lang="en-US" dirty="0" smtClean="0">
                <a:effectLst/>
              </a:rPr>
              <a:t>, </a:t>
            </a:r>
            <a:r>
              <a:rPr lang="en-US" i="1" dirty="0" err="1">
                <a:effectLst/>
              </a:rPr>
              <a:t>Berklee</a:t>
            </a:r>
            <a:r>
              <a:rPr lang="en-US" i="1" dirty="0">
                <a:effectLst/>
              </a:rPr>
              <a:t> College of </a:t>
            </a:r>
            <a:r>
              <a:rPr lang="en-US" i="1" dirty="0" smtClean="0">
                <a:effectLst/>
              </a:rPr>
              <a:t>Music</a:t>
            </a:r>
            <a:r>
              <a:rPr lang="en-US" dirty="0" smtClean="0">
                <a:effectLst/>
              </a:rPr>
              <a:t>, etc.</a:t>
            </a:r>
          </a:p>
          <a:p>
            <a:endParaRPr lang="en-US" dirty="0" smtClean="0">
              <a:effectLst/>
            </a:endParaRPr>
          </a:p>
          <a:p>
            <a:endParaRPr lang="pt-BR" dirty="0" smtClean="0">
              <a:effectLst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6" descr="Resultado de imagem para Final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51" y="4781880"/>
            <a:ext cx="3115049" cy="17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8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Okami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Composição original de </a:t>
            </a:r>
            <a:r>
              <a:rPr lang="pt-BR" b="1" dirty="0" err="1" smtClean="0"/>
              <a:t>Tomoki</a:t>
            </a:r>
            <a:r>
              <a:rPr lang="pt-BR" b="1" dirty="0" smtClean="0"/>
              <a:t> Miyoshi</a:t>
            </a:r>
          </a:p>
          <a:p>
            <a:r>
              <a:rPr lang="pt-BR" dirty="0"/>
              <a:t>Link: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www.youtube.com/watch?v=a0uf-a9cZMs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Software utilizada: </a:t>
            </a:r>
            <a:r>
              <a:rPr lang="pt-BR" b="1" dirty="0" err="1" smtClean="0"/>
              <a:t>Finale</a:t>
            </a:r>
            <a:r>
              <a:rPr lang="pt-BR" b="1" dirty="0" smtClean="0"/>
              <a:t> 2012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Para o completo domínio do software é necessário prática regular;</a:t>
            </a:r>
          </a:p>
          <a:p>
            <a:r>
              <a:rPr lang="pt-BR" dirty="0" smtClean="0"/>
              <a:t>Recomenda-se a utilização de mouse e de fones (ou monitores de áudio); </a:t>
            </a:r>
          </a:p>
          <a:p>
            <a:r>
              <a:rPr lang="pt-BR" dirty="0" smtClean="0"/>
              <a:t>Preço do software atualmente: </a:t>
            </a:r>
            <a:r>
              <a:rPr lang="pt-BR" dirty="0" smtClean="0">
                <a:solidFill>
                  <a:srgbClr val="00B050"/>
                </a:solidFill>
              </a:rPr>
              <a:t>$600 </a:t>
            </a:r>
            <a:r>
              <a:rPr lang="pt-BR" dirty="0" smtClean="0"/>
              <a:t>(aproximadamente </a:t>
            </a:r>
            <a:r>
              <a:rPr lang="pt-BR" dirty="0" smtClean="0">
                <a:solidFill>
                  <a:srgbClr val="00B050"/>
                </a:solidFill>
              </a:rPr>
              <a:t>R$2000,00</a:t>
            </a:r>
            <a:r>
              <a:rPr lang="pt-BR" dirty="0" smtClean="0"/>
              <a:t> nos dias atuais).</a:t>
            </a:r>
          </a:p>
          <a:p>
            <a:endParaRPr lang="pt-BR" dirty="0"/>
          </a:p>
        </p:txBody>
      </p:sp>
      <p:pic>
        <p:nvPicPr>
          <p:cNvPr id="7" name="Picture 6" descr="Resultado de imagem para Final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51" y="3761824"/>
            <a:ext cx="3115049" cy="17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4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0693" y="2546964"/>
            <a:ext cx="3618166" cy="1043401"/>
          </a:xfrm>
        </p:spPr>
        <p:txBody>
          <a:bodyPr/>
          <a:lstStyle/>
          <a:p>
            <a:r>
              <a:rPr lang="pt-BR" dirty="0" smtClean="0"/>
              <a:t>Conteúdos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036822" y="263471"/>
            <a:ext cx="5299048" cy="332689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Atividade 1 - Piano</a:t>
            </a:r>
          </a:p>
          <a:p>
            <a:pPr algn="l"/>
            <a:r>
              <a:rPr lang="pt-BR" dirty="0" smtClean="0"/>
              <a:t>1. Criando um novo documento personalizado;</a:t>
            </a:r>
          </a:p>
          <a:p>
            <a:pPr algn="l"/>
            <a:r>
              <a:rPr lang="pt-BR" dirty="0" smtClean="0"/>
              <a:t>2. Barras de menus;</a:t>
            </a:r>
          </a:p>
          <a:p>
            <a:pPr algn="l"/>
            <a:r>
              <a:rPr lang="pt-BR" dirty="0" smtClean="0"/>
              <a:t>3. Modos de visualização;</a:t>
            </a:r>
          </a:p>
          <a:p>
            <a:pPr algn="l"/>
            <a:r>
              <a:rPr lang="pt-BR" dirty="0" smtClean="0"/>
              <a:t>4. Inserção de notas;</a:t>
            </a:r>
          </a:p>
          <a:p>
            <a:pPr algn="l"/>
            <a:r>
              <a:rPr lang="pt-BR" dirty="0" smtClean="0"/>
              <a:t>5. Atalhos básicos I;</a:t>
            </a:r>
          </a:p>
          <a:p>
            <a:pPr algn="l"/>
            <a:r>
              <a:rPr lang="pt-BR" dirty="0" smtClean="0"/>
              <a:t>6. Opções de reprodução.</a:t>
            </a: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6036822" y="3590365"/>
            <a:ext cx="5299048" cy="33268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C000"/>
                </a:solidFill>
              </a:rPr>
              <a:t>Atividade 2 - Violão</a:t>
            </a:r>
          </a:p>
          <a:p>
            <a:pPr algn="l"/>
            <a:r>
              <a:rPr lang="pt-BR" dirty="0" smtClean="0"/>
              <a:t>7. Múltiplas vozes;</a:t>
            </a:r>
          </a:p>
          <a:p>
            <a:pPr algn="l"/>
            <a:r>
              <a:rPr lang="pt-BR" dirty="0" smtClean="0"/>
              <a:t>8. Adicionando e removendo instrumentos;</a:t>
            </a:r>
          </a:p>
          <a:p>
            <a:pPr algn="l"/>
            <a:r>
              <a:rPr lang="pt-BR" dirty="0" smtClean="0"/>
              <a:t>9. A ferramenta de seleção;</a:t>
            </a:r>
          </a:p>
          <a:p>
            <a:pPr algn="l"/>
            <a:r>
              <a:rPr lang="pt-BR" dirty="0" smtClean="0"/>
              <a:t>10. Atalhos básicos II;</a:t>
            </a:r>
          </a:p>
          <a:p>
            <a:pPr algn="l"/>
            <a:r>
              <a:rPr lang="pt-BR" dirty="0" smtClean="0"/>
              <a:t>11. Dinâmica e articulação;</a:t>
            </a:r>
          </a:p>
          <a:p>
            <a:pPr algn="l"/>
            <a:r>
              <a:rPr lang="pt-BR" dirty="0" smtClean="0"/>
              <a:t>12. Formatos de exportação.</a:t>
            </a:r>
          </a:p>
        </p:txBody>
      </p:sp>
      <p:pic>
        <p:nvPicPr>
          <p:cNvPr id="7" name="Picture 6" descr="Resultado de imagem para Final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51" y="3590365"/>
            <a:ext cx="3115049" cy="17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0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um novo documento personalizado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Passo 1 – Crie um documento personalizado clicando em </a:t>
            </a:r>
            <a:r>
              <a:rPr lang="pt-BR" i="1" dirty="0" smtClean="0">
                <a:solidFill>
                  <a:srgbClr val="FFC000"/>
                </a:solidFill>
              </a:rPr>
              <a:t>setup </a:t>
            </a:r>
            <a:r>
              <a:rPr lang="pt-BR" i="1" dirty="0" err="1" smtClean="0">
                <a:solidFill>
                  <a:srgbClr val="FFC000"/>
                </a:solidFill>
              </a:rPr>
              <a:t>wizard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87" y="2358091"/>
            <a:ext cx="5233148" cy="39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860613"/>
            <a:ext cx="10353762" cy="4930588"/>
          </a:xfrm>
        </p:spPr>
        <p:txBody>
          <a:bodyPr/>
          <a:lstStyle/>
          <a:p>
            <a:r>
              <a:rPr lang="pt-BR" dirty="0" smtClean="0"/>
              <a:t>Na tela seguinte existem algumas formações tradicionais já </a:t>
            </a:r>
            <a:r>
              <a:rPr lang="pt-BR" dirty="0" err="1" smtClean="0"/>
              <a:t>pré</a:t>
            </a:r>
            <a:r>
              <a:rPr lang="pt-BR" dirty="0" smtClean="0"/>
              <a:t>-configuradas, contudo, criaremos a nossa personalizada clicando em </a:t>
            </a:r>
            <a:r>
              <a:rPr lang="pt-BR" i="1" dirty="0" err="1" smtClean="0">
                <a:solidFill>
                  <a:srgbClr val="FFC000"/>
                </a:solidFill>
              </a:rPr>
              <a:t>Create</a:t>
            </a:r>
            <a:r>
              <a:rPr lang="pt-BR" i="1" dirty="0" smtClean="0">
                <a:solidFill>
                  <a:srgbClr val="FFC000"/>
                </a:solidFill>
              </a:rPr>
              <a:t> New Ensemble</a:t>
            </a:r>
            <a:r>
              <a:rPr lang="pt-BR" i="1" dirty="0" smtClean="0"/>
              <a:t>;</a:t>
            </a:r>
          </a:p>
          <a:p>
            <a:r>
              <a:rPr lang="pt-BR" dirty="0" smtClean="0"/>
              <a:t>Na caixa ao lado existem diversas estilos de documentos que serão explicados nos módulos posteriores, deixe selecionado a opção </a:t>
            </a:r>
            <a:r>
              <a:rPr lang="pt-BR" i="1" dirty="0" err="1" smtClean="0"/>
              <a:t>engraved</a:t>
            </a:r>
            <a:r>
              <a:rPr lang="pt-BR" i="1" dirty="0" smtClean="0"/>
              <a:t> </a:t>
            </a:r>
            <a:r>
              <a:rPr lang="pt-BR" i="1" dirty="0" err="1" smtClean="0"/>
              <a:t>style</a:t>
            </a:r>
            <a:r>
              <a:rPr lang="pt-BR" i="1" dirty="0" smtClean="0"/>
              <a:t>. </a:t>
            </a:r>
            <a:r>
              <a:rPr lang="pt-BR" dirty="0" smtClean="0">
                <a:solidFill>
                  <a:srgbClr val="00B050"/>
                </a:solidFill>
              </a:rPr>
              <a:t>Clique em avançar</a:t>
            </a:r>
            <a:r>
              <a:rPr lang="pt-BR" dirty="0" smtClean="0"/>
              <a:t>.</a:t>
            </a:r>
            <a:endParaRPr lang="pt-BR" i="1" dirty="0" smtClean="0"/>
          </a:p>
          <a:p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51" y="2398059"/>
            <a:ext cx="57340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860613"/>
            <a:ext cx="10353762" cy="4930588"/>
          </a:xfrm>
        </p:spPr>
        <p:txBody>
          <a:bodyPr/>
          <a:lstStyle/>
          <a:p>
            <a:r>
              <a:rPr lang="pt-BR" dirty="0" smtClean="0"/>
              <a:t>Na tela seguinte devemos acrescentar os instrumentos. Para este exemplos utilizaremos apenas o piano;</a:t>
            </a:r>
            <a:endParaRPr lang="pt-BR" i="1" dirty="0" smtClean="0"/>
          </a:p>
          <a:p>
            <a:r>
              <a:rPr lang="pt-BR" dirty="0" smtClean="0"/>
              <a:t>Selecione: </a:t>
            </a:r>
            <a:r>
              <a:rPr lang="pt-BR" i="1" dirty="0" smtClean="0"/>
              <a:t>Keyboards</a:t>
            </a:r>
            <a:r>
              <a:rPr lang="pt-BR" dirty="0" smtClean="0"/>
              <a:t>&gt;</a:t>
            </a:r>
            <a:r>
              <a:rPr lang="pt-BR" i="1" dirty="0" smtClean="0"/>
              <a:t>Piano</a:t>
            </a:r>
            <a:r>
              <a:rPr lang="pt-BR" dirty="0" smtClean="0"/>
              <a:t> e clique em </a:t>
            </a:r>
            <a:r>
              <a:rPr lang="pt-BR" i="1" dirty="0" err="1" smtClean="0"/>
              <a:t>Add</a:t>
            </a:r>
            <a:r>
              <a:rPr lang="pt-BR" dirty="0" smtClean="0"/>
              <a:t>, assim será adicionado o piano a caixa em branco da esquerda. </a:t>
            </a:r>
            <a:r>
              <a:rPr lang="pt-BR" dirty="0" smtClean="0">
                <a:solidFill>
                  <a:srgbClr val="00B050"/>
                </a:solidFill>
              </a:rPr>
              <a:t>Clique em avançar</a:t>
            </a:r>
            <a:r>
              <a:rPr lang="pt-BR" dirty="0" smtClean="0"/>
              <a:t>.</a:t>
            </a:r>
            <a:endParaRPr lang="pt-BR" i="1" dirty="0" smtClean="0"/>
          </a:p>
          <a:p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8" y="2383770"/>
            <a:ext cx="5724525" cy="4276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49" y="2393295"/>
            <a:ext cx="57245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860613"/>
            <a:ext cx="10353762" cy="4930588"/>
          </a:xfrm>
        </p:spPr>
        <p:txBody>
          <a:bodyPr/>
          <a:lstStyle/>
          <a:p>
            <a:r>
              <a:rPr lang="pt-BR" dirty="0" smtClean="0"/>
              <a:t>Os dados técnicos como nome da obra, compositor, arranjados, etc. deverão ser acrescentados nesta etapa, preencha conforme o exemplo abaixo e </a:t>
            </a:r>
            <a:r>
              <a:rPr lang="pt-BR" dirty="0" smtClean="0">
                <a:solidFill>
                  <a:srgbClr val="00B050"/>
                </a:solidFill>
              </a:rPr>
              <a:t>clique em avançar</a:t>
            </a:r>
            <a:r>
              <a:rPr lang="pt-BR" dirty="0" smtClean="0"/>
              <a:t>.</a:t>
            </a:r>
            <a:endParaRPr lang="pt-BR" i="1" dirty="0" smtClean="0"/>
          </a:p>
          <a:p>
            <a:pPr marL="36900" indent="0">
              <a:buNone/>
            </a:pP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88" y="1976437"/>
            <a:ext cx="57435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6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177</TotalTime>
  <Words>780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Calisto MT</vt:lpstr>
      <vt:lpstr>Trebuchet MS</vt:lpstr>
      <vt:lpstr>Wingdings 2</vt:lpstr>
      <vt:lpstr>Ardósia</vt:lpstr>
      <vt:lpstr>FINALE</vt:lpstr>
      <vt:lpstr>História</vt:lpstr>
      <vt:lpstr>Okami</vt:lpstr>
      <vt:lpstr>Introdução</vt:lpstr>
      <vt:lpstr>Conteúdos</vt:lpstr>
      <vt:lpstr>Criando um novo documento personalizado</vt:lpstr>
      <vt:lpstr>Apresentação do PowerPoint</vt:lpstr>
      <vt:lpstr>Apresentação do PowerPoint</vt:lpstr>
      <vt:lpstr>Apresentação do PowerPoint</vt:lpstr>
      <vt:lpstr>Apresentação do PowerPoint</vt:lpstr>
      <vt:lpstr>Barras de menus</vt:lpstr>
      <vt:lpstr>Modos de visualização</vt:lpstr>
      <vt:lpstr>Apresentação do PowerPoint</vt:lpstr>
      <vt:lpstr>Atividade 1 – Transcrição da partitura</vt:lpstr>
      <vt:lpstr>Atalhos importantes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FINALE</dc:title>
  <dc:creator>Hugo</dc:creator>
  <cp:lastModifiedBy>Hugo</cp:lastModifiedBy>
  <cp:revision>33</cp:revision>
  <dcterms:created xsi:type="dcterms:W3CDTF">2017-07-01T23:39:35Z</dcterms:created>
  <dcterms:modified xsi:type="dcterms:W3CDTF">2017-10-02T20:28:32Z</dcterms:modified>
</cp:coreProperties>
</file>